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11"/>
  </p:notesMasterIdLst>
  <p:sldIdLst>
    <p:sldId id="1864" r:id="rId5"/>
    <p:sldId id="1846" r:id="rId6"/>
    <p:sldId id="1845" r:id="rId7"/>
    <p:sldId id="1849" r:id="rId8"/>
    <p:sldId id="1866" r:id="rId9"/>
    <p:sldId id="1852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387"/>
    <a:srgbClr val="FF2625"/>
    <a:srgbClr val="007788"/>
    <a:srgbClr val="297C2A"/>
    <a:srgbClr val="F69000"/>
    <a:srgbClr val="01C2D1"/>
    <a:srgbClr val="D6D734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3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278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7964CB-E75A-4A03-88D3-6A48EF650A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Insert title here</a:t>
            </a:r>
          </a:p>
        </p:txBody>
      </p:sp>
      <p:pic>
        <p:nvPicPr>
          <p:cNvPr id="6" name="Picture Placeholder 9" descr="Bright, colorful geometric pattern ">
            <a:extLst>
              <a:ext uri="{FF2B5EF4-FFF2-40B4-BE49-F238E27FC236}">
                <a16:creationId xmlns:a16="http://schemas.microsoft.com/office/drawing/2014/main" id="{47BA4775-9232-44C1-8851-04B6753110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" r="24"/>
          <a:stretch/>
        </p:blipFill>
        <p:spPr>
          <a:xfrm>
            <a:off x="-9236" y="0"/>
            <a:ext cx="47492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 Oran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3" descr="Bright, colorful geometric pattern ">
            <a:extLst>
              <a:ext uri="{FF2B5EF4-FFF2-40B4-BE49-F238E27FC236}">
                <a16:creationId xmlns:a16="http://schemas.microsoft.com/office/drawing/2014/main" id="{0E92939E-CAD0-4B0D-A39F-10B9B25E14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5" descr="Bright, colorful geometric pattern ">
            <a:extLst>
              <a:ext uri="{FF2B5EF4-FFF2-40B4-BE49-F238E27FC236}">
                <a16:creationId xmlns:a16="http://schemas.microsoft.com/office/drawing/2014/main" id="{D7C393D9-3916-4D61-9B6A-E1B16C079A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913" y="0"/>
            <a:ext cx="47640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9" descr="Bright, colorful geometric pattern ">
            <a:extLst>
              <a:ext uri="{FF2B5EF4-FFF2-40B4-BE49-F238E27FC236}">
                <a16:creationId xmlns:a16="http://schemas.microsoft.com/office/drawing/2014/main" id="{69F80BBC-9ED9-4167-818A-EB3FAEE372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20" descr="Bright, colorful geometric pattern ">
            <a:extLst>
              <a:ext uri="{FF2B5EF4-FFF2-40B4-BE49-F238E27FC236}">
                <a16:creationId xmlns:a16="http://schemas.microsoft.com/office/drawing/2014/main" id="{EB4660F5-5357-48E0-B5C6-3DECB6CB85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93" b="193"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3" descr="Bright, colorful geometric pattern ">
            <a:extLst>
              <a:ext uri="{FF2B5EF4-FFF2-40B4-BE49-F238E27FC236}">
                <a16:creationId xmlns:a16="http://schemas.microsoft.com/office/drawing/2014/main" id="{2DB741D5-0593-4748-A4D3-EF1E436A1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11" descr="Bright, colorful geometric pattern ">
            <a:extLst>
              <a:ext uri="{FF2B5EF4-FFF2-40B4-BE49-F238E27FC236}">
                <a16:creationId xmlns:a16="http://schemas.microsoft.com/office/drawing/2014/main" id="{1DB66C56-FBAE-47D3-9818-61368D74DA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390" b="390"/>
          <a:stretch>
            <a:fillRect/>
          </a:stretch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2" name="Picture Placeholder 19" descr="Bright, colorful geometric pattern ">
            <a:extLst>
              <a:ext uri="{FF2B5EF4-FFF2-40B4-BE49-F238E27FC236}">
                <a16:creationId xmlns:a16="http://schemas.microsoft.com/office/drawing/2014/main" id="{C93F15CF-2105-4C28-85E9-BBA0383326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36" b="436"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5" descr="Bright, colorful geometric pattern ">
            <a:extLst>
              <a:ext uri="{FF2B5EF4-FFF2-40B4-BE49-F238E27FC236}">
                <a16:creationId xmlns:a16="http://schemas.microsoft.com/office/drawing/2014/main" id="{9E2B3BF6-B5D6-4D6F-84C6-0EE24AC7C1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bg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pic>
        <p:nvPicPr>
          <p:cNvPr id="6" name="Picture Placeholder 17" descr="Bright, colorful geometric pattern ">
            <a:extLst>
              <a:ext uri="{FF2B5EF4-FFF2-40B4-BE49-F238E27FC236}">
                <a16:creationId xmlns:a16="http://schemas.microsoft.com/office/drawing/2014/main" id="{9F278CC9-9968-40F5-B18F-B1D45BE36A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90" b="390"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700" r:id="rId3"/>
    <p:sldLayoutId id="2147483691" r:id="rId4"/>
    <p:sldLayoutId id="2147483701" r:id="rId5"/>
    <p:sldLayoutId id="2147483706" r:id="rId6"/>
    <p:sldLayoutId id="2147483702" r:id="rId7"/>
    <p:sldLayoutId id="2147483704" r:id="rId8"/>
    <p:sldLayoutId id="2147483690" r:id="rId9"/>
    <p:sldLayoutId id="214748370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davis12@houstonisd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42012" y="2766219"/>
            <a:ext cx="6220101" cy="1325563"/>
          </a:xfrm>
        </p:spPr>
        <p:txBody>
          <a:bodyPr anchor="ctr">
            <a:no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Welcome to AP Histories: World and US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32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7BA0B6F-5258-479C-87B7-C806E6757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1"/>
            <a:ext cx="6477000" cy="1189038"/>
          </a:xfrm>
        </p:spPr>
        <p:txBody>
          <a:bodyPr/>
          <a:lstStyle/>
          <a:p>
            <a:r>
              <a:rPr lang="en-US" dirty="0"/>
              <a:t>Class Basics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E4180-5979-4953-A78E-91877173FE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Your student should have brought home a syllabus for you to review and sign, the digital copy is on the school web page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Content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Grading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Calendar</a:t>
            </a:r>
          </a:p>
          <a:p>
            <a:pPr marL="285750" indent="-285750">
              <a:buFontTx/>
              <a:buChar char="-"/>
            </a:pPr>
            <a:r>
              <a:rPr lang="en-US" dirty="0"/>
              <a:t>Late Work</a:t>
            </a:r>
          </a:p>
          <a:p>
            <a:pPr marL="285750" indent="-285750">
              <a:buFontTx/>
              <a:buChar char="-"/>
            </a:pPr>
            <a:r>
              <a:rPr lang="en-US" dirty="0"/>
              <a:t>Academic Honesty</a:t>
            </a:r>
          </a:p>
          <a:p>
            <a:pPr marL="285750" indent="-285750">
              <a:buFontTx/>
              <a:buChar char="-"/>
            </a:pPr>
            <a:r>
              <a:rPr lang="en-US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46166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9E38B3-4686-8247-9625-49018D29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776"/>
            <a:ext cx="9141397" cy="707886"/>
          </a:xfrm>
        </p:spPr>
        <p:txBody>
          <a:bodyPr/>
          <a:lstStyle/>
          <a:p>
            <a:pPr algn="l"/>
            <a:r>
              <a:rPr lang="en-US" sz="3600" dirty="0"/>
              <a:t>Course Overview</a:t>
            </a:r>
            <a:br>
              <a:rPr lang="en-US" sz="1000" dirty="0"/>
            </a:br>
            <a:r>
              <a:rPr lang="en-US" sz="1000" dirty="0"/>
              <a:t>https://apcentral.collegeboard.org/pdf/ap-world-history-modern-course-overview.pdf?course=ap-world-history-modern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89E8A4-80D9-4BCB-BFF9-2EEB9F381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381" y="0"/>
            <a:ext cx="4429619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14BC56-52DF-434A-B23E-B7CE8E6C3D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95" y="2264526"/>
            <a:ext cx="7699392" cy="335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54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742" y="715961"/>
            <a:ext cx="6477000" cy="1189037"/>
          </a:xfrm>
        </p:spPr>
        <p:txBody>
          <a:bodyPr>
            <a:normAutofit/>
          </a:bodyPr>
          <a:lstStyle/>
          <a:p>
            <a:r>
              <a:rPr lang="en-US" dirty="0"/>
              <a:t>Writing &amp; Analysis Skills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9743" y="1905000"/>
            <a:ext cx="6477000" cy="327660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/>
              <a:t>SAQ: Short Answer Question (close to FRQs from Human Geo)</a:t>
            </a:r>
          </a:p>
          <a:p>
            <a:pPr marL="285750" indent="-285750">
              <a:buFontTx/>
              <a:buChar char="-"/>
            </a:pPr>
            <a:r>
              <a:rPr lang="en-US" dirty="0"/>
              <a:t>Address Prompt/Answer  Question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Cite Specific Evidence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Explain how evidence resolves/supports argument made at the beginning</a:t>
            </a:r>
          </a:p>
          <a:p>
            <a:r>
              <a:rPr lang="en-US" dirty="0"/>
              <a:t>DBQ: Document-based Question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Constructing arguments using documents as evidence</a:t>
            </a:r>
          </a:p>
          <a:p>
            <a:pPr marL="285750" indent="-285750">
              <a:buFontTx/>
              <a:buChar char="-"/>
            </a:pPr>
            <a:r>
              <a:rPr lang="en-US" dirty="0"/>
              <a:t>Analyzing the historical context in which your argument is situated</a:t>
            </a:r>
          </a:p>
          <a:p>
            <a:pPr marL="285750" indent="-285750">
              <a:buFontTx/>
              <a:buChar char="-"/>
            </a:pPr>
            <a:r>
              <a:rPr lang="en-US" dirty="0"/>
              <a:t>Analyzing Author purpose/</a:t>
            </a:r>
            <a:r>
              <a:rPr lang="en-US" dirty="0" err="1"/>
              <a:t>pov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Supplying extended outside information that supplements the argument</a:t>
            </a:r>
          </a:p>
          <a:p>
            <a:r>
              <a:rPr lang="en-US" dirty="0"/>
              <a:t>LEQ: Long Essay Question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Utilizes the Historical Thinking Skills (comparison, causation, change/continuity)</a:t>
            </a:r>
          </a:p>
          <a:p>
            <a:pPr marL="285750" indent="-285750">
              <a:buFontTx/>
              <a:buChar char="-"/>
            </a:pPr>
            <a:r>
              <a:rPr lang="en-US" dirty="0"/>
              <a:t>Provides no outside reference, all content comes from student</a:t>
            </a:r>
          </a:p>
        </p:txBody>
      </p:sp>
    </p:spTree>
    <p:extLst>
      <p:ext uri="{BB962C8B-B14F-4D97-AF65-F5344CB8AC3E}">
        <p14:creationId xmlns:p14="http://schemas.microsoft.com/office/powerpoint/2010/main" val="39478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18C6B5-87AC-4DA5-94CA-6E092A6A0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/>
          <a:lstStyle/>
          <a:p>
            <a:r>
              <a:rPr lang="en-US" dirty="0"/>
              <a:t>Potential Struggles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1651E-93FE-48BE-B215-72988D96C279}"/>
              </a:ext>
            </a:extLst>
          </p:cNvPr>
          <p:cNvSpPr txBox="1"/>
          <p:nvPr/>
        </p:nvSpPr>
        <p:spPr>
          <a:xfrm>
            <a:off x="875323" y="1362296"/>
            <a:ext cx="10668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Usual</a:t>
            </a:r>
          </a:p>
          <a:p>
            <a:r>
              <a:rPr lang="en-US" dirty="0">
                <a:solidFill>
                  <a:schemeClr val="bg1"/>
                </a:solidFill>
              </a:rPr>
              <a:t>Buying into/internalizing writing strategies</a:t>
            </a:r>
          </a:p>
          <a:p>
            <a:r>
              <a:rPr lang="en-US" dirty="0">
                <a:solidFill>
                  <a:schemeClr val="bg1"/>
                </a:solidFill>
              </a:rPr>
              <a:t>Knowing what to prioritize in notes/review</a:t>
            </a:r>
          </a:p>
          <a:p>
            <a:r>
              <a:rPr lang="en-US" dirty="0">
                <a:solidFill>
                  <a:schemeClr val="bg1"/>
                </a:solidFill>
              </a:rPr>
              <a:t>Big Picture/Context</a:t>
            </a:r>
          </a:p>
          <a:p>
            <a:r>
              <a:rPr lang="en-US" dirty="0">
                <a:solidFill>
                  <a:schemeClr val="bg1"/>
                </a:solidFill>
              </a:rPr>
              <a:t>Have a gradual approach, easily overwhelmed</a:t>
            </a:r>
          </a:p>
          <a:p>
            <a:r>
              <a:rPr lang="en-US" dirty="0">
                <a:solidFill>
                  <a:schemeClr val="bg1"/>
                </a:solidFill>
              </a:rPr>
              <a:t>Proactive Planning</a:t>
            </a:r>
          </a:p>
          <a:p>
            <a:r>
              <a:rPr lang="en-US" dirty="0">
                <a:solidFill>
                  <a:schemeClr val="bg1"/>
                </a:solidFill>
              </a:rPr>
              <a:t>It’s NOT creative writing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Post-Covid</a:t>
            </a:r>
          </a:p>
          <a:p>
            <a:r>
              <a:rPr lang="en-US" dirty="0">
                <a:solidFill>
                  <a:schemeClr val="bg1"/>
                </a:solidFill>
              </a:rPr>
              <a:t>Not being able to google/thinking independently</a:t>
            </a:r>
          </a:p>
          <a:p>
            <a:r>
              <a:rPr lang="en-US" dirty="0">
                <a:solidFill>
                  <a:schemeClr val="bg1"/>
                </a:solidFill>
              </a:rPr>
              <a:t>Struggling to activate peers as learning partners in addition to social opportunities</a:t>
            </a:r>
          </a:p>
          <a:p>
            <a:r>
              <a:rPr lang="en-US" dirty="0">
                <a:solidFill>
                  <a:schemeClr val="bg1"/>
                </a:solidFill>
              </a:rPr>
              <a:t>Attention span/urge to disconnect</a:t>
            </a:r>
          </a:p>
          <a:p>
            <a:r>
              <a:rPr lang="en-US" dirty="0">
                <a:solidFill>
                  <a:schemeClr val="bg1"/>
                </a:solidFill>
              </a:rPr>
              <a:t>Difficulty asking for help in person </a:t>
            </a:r>
          </a:p>
        </p:txBody>
      </p:sp>
    </p:spTree>
    <p:extLst>
      <p:ext uri="{BB962C8B-B14F-4D97-AF65-F5344CB8AC3E}">
        <p14:creationId xmlns:p14="http://schemas.microsoft.com/office/powerpoint/2010/main" val="1470979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8B51BF-780C-45D4-A1D0-32D55EA0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61" y="121444"/>
            <a:ext cx="5334000" cy="1189038"/>
          </a:xfrm>
        </p:spPr>
        <p:txBody>
          <a:bodyPr/>
          <a:lstStyle/>
          <a:p>
            <a:r>
              <a:rPr lang="en-US" dirty="0"/>
              <a:t>Common Questions</a:t>
            </a:r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A17D04F1-4318-4DD6-B27E-D66AE4D426B2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191476" y="912445"/>
            <a:ext cx="11695723" cy="481623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altLang="en-US" dirty="0"/>
              <a:t>Where is my student’s book?</a:t>
            </a:r>
          </a:p>
          <a:p>
            <a:r>
              <a:rPr lang="en-US" altLang="en-US" b="0" dirty="0"/>
              <a:t>Majority of the time will use the district-purchased book that is online/in Canvas, we will occasionally supplement with other texts for which we have a class set</a:t>
            </a:r>
          </a:p>
          <a:p>
            <a:r>
              <a:rPr lang="en-US" altLang="en-US" dirty="0"/>
              <a:t>What’s the best way to reach you?</a:t>
            </a:r>
          </a:p>
          <a:p>
            <a:r>
              <a:rPr lang="en-US" altLang="en-US" b="0" dirty="0"/>
              <a:t>Student: Email or Teams, Parent: Email   </a:t>
            </a:r>
            <a:r>
              <a:rPr lang="en-US" altLang="en-US" b="0" dirty="0">
                <a:hlinkClick r:id="rId3"/>
              </a:rPr>
              <a:t>kdavis12@houstonisd.org</a:t>
            </a:r>
            <a:r>
              <a:rPr lang="en-US" altLang="en-US" b="0" dirty="0"/>
              <a:t>   I always respond within 24 hours, usually faster, if you don’t hear from me it’s possible the district has blocked, please try reaching out with a different email or having student pass it on </a:t>
            </a:r>
            <a:r>
              <a:rPr lang="en-US" altLang="en-US" b="0" dirty="0">
                <a:sym typeface="Wingdings" panose="05000000000000000000" pitchFamily="2" charset="2"/>
              </a:rPr>
              <a:t></a:t>
            </a:r>
          </a:p>
          <a:p>
            <a:r>
              <a:rPr lang="en-US" altLang="en-US" dirty="0">
                <a:sym typeface="Wingdings" panose="05000000000000000000" pitchFamily="2" charset="2"/>
              </a:rPr>
              <a:t>When are tutorials?</a:t>
            </a:r>
          </a:p>
          <a:p>
            <a:r>
              <a:rPr lang="en-US" altLang="en-US" b="0" dirty="0">
                <a:sym typeface="Wingdings" panose="05000000000000000000" pitchFamily="2" charset="2"/>
              </a:rPr>
              <a:t>Students can get a pass for tutorials for any advocacy not engaged in school-wide activities, additionally students can come by during lunch on most days, preferred to let me know they’re coming if possible.  A club schedule is posted on my door so that kids can see when the room is full.</a:t>
            </a:r>
          </a:p>
          <a:p>
            <a:r>
              <a:rPr lang="en-US" altLang="en-US" dirty="0">
                <a:sym typeface="Wingdings" panose="05000000000000000000" pitchFamily="2" charset="2"/>
              </a:rPr>
              <a:t>Why does my student have hours of reading at night?</a:t>
            </a:r>
          </a:p>
          <a:p>
            <a:r>
              <a:rPr lang="en-US" altLang="en-US" b="0" dirty="0">
                <a:sym typeface="Wingdings" panose="05000000000000000000" pitchFamily="2" charset="2"/>
              </a:rPr>
              <a:t>Students have a minimum of a week to read a chapter, they are usually 35 pages, that’s 5 pages a day.  Students should be not starting notes at 2am the morning they’re due </a:t>
            </a:r>
          </a:p>
          <a:p>
            <a:r>
              <a:rPr lang="en-US" altLang="en-US" b="0" dirty="0">
                <a:sym typeface="Wingdings" panose="05000000000000000000" pitchFamily="2" charset="2"/>
              </a:rPr>
              <a:t>We do not assign homework outside of reading, reading/note-taking </a:t>
            </a:r>
            <a:r>
              <a:rPr lang="en-US" altLang="en-US" b="0" i="1" dirty="0">
                <a:sym typeface="Wingdings" panose="05000000000000000000" pitchFamily="2" charset="2"/>
              </a:rPr>
              <a:t>is</a:t>
            </a:r>
            <a:r>
              <a:rPr lang="en-US" altLang="en-US" b="0" dirty="0">
                <a:sym typeface="Wingdings" panose="05000000000000000000" pitchFamily="2" charset="2"/>
              </a:rPr>
              <a:t> their homework and is essential to class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15">
      <a:dk1>
        <a:sysClr val="windowText" lastClr="000000"/>
      </a:dk1>
      <a:lt1>
        <a:sysClr val="window" lastClr="FFFFFF"/>
      </a:lt1>
      <a:dk2>
        <a:srgbClr val="F36E36"/>
      </a:dk2>
      <a:lt2>
        <a:srgbClr val="E7E6E6"/>
      </a:lt2>
      <a:accent1>
        <a:srgbClr val="A31312"/>
      </a:accent1>
      <a:accent2>
        <a:srgbClr val="E7E6E6"/>
      </a:accent2>
      <a:accent3>
        <a:srgbClr val="FDB913"/>
      </a:accent3>
      <a:accent4>
        <a:srgbClr val="1E753B"/>
      </a:accent4>
      <a:accent5>
        <a:srgbClr val="067CA2"/>
      </a:accent5>
      <a:accent6>
        <a:srgbClr val="493456"/>
      </a:accent6>
      <a:hlink>
        <a:srgbClr val="067CA2"/>
      </a:hlink>
      <a:folHlink>
        <a:srgbClr val="886D93"/>
      </a:folHlink>
    </a:clrScheme>
    <a:fontScheme name="Custom 8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GBTQ Pride Month_Win32_JC_SL_v4" id="{CA9F7597-5544-42D8-B31D-43D456F50987}" vid="{8A5AAD2C-4DBE-4C17-8C07-1F8B558A7EE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BB44C1-6224-4D46-97A9-F75279ACE24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4A57CB9-6A24-40E2-A1D9-18A99581B3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330EBC-8C48-4EBB-B4AA-7AD718828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LGBTQI Pride Month presentation</Template>
  <TotalTime>247</TotalTime>
  <Words>456</Words>
  <Application>Microsoft Office PowerPoint</Application>
  <PresentationFormat>Widescreen</PresentationFormat>
  <Paragraphs>50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Segoe UI</vt:lpstr>
      <vt:lpstr>Office Theme</vt:lpstr>
      <vt:lpstr>Welcome to AP Histories: World and US</vt:lpstr>
      <vt:lpstr>Class Basics</vt:lpstr>
      <vt:lpstr>Course Overview https://apcentral.collegeboard.org/pdf/ap-world-history-modern-course-overview.pdf?course=ap-world-history-modern</vt:lpstr>
      <vt:lpstr>Writing &amp; Analysis Skills </vt:lpstr>
      <vt:lpstr>Potential Struggles</vt:lpstr>
      <vt:lpstr>Common Questions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AP World History: Modern</dc:title>
  <dc:subject/>
  <dc:creator>Davis, Kristen M</dc:creator>
  <cp:keywords/>
  <dc:description/>
  <cp:lastModifiedBy>Davis, Kristen M</cp:lastModifiedBy>
  <cp:revision>2</cp:revision>
  <dcterms:created xsi:type="dcterms:W3CDTF">2021-08-23T17:35:21Z</dcterms:created>
  <dcterms:modified xsi:type="dcterms:W3CDTF">2023-09-01T15:37:34Z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